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348" r:id="rId6"/>
    <p:sldId id="350" r:id="rId7"/>
    <p:sldId id="349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58" r:id="rId16"/>
    <p:sldId id="359" r:id="rId17"/>
    <p:sldId id="360" r:id="rId18"/>
    <p:sldId id="361" r:id="rId19"/>
    <p:sldId id="362" r:id="rId2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28A736-E75C-430A-8FC4-0A9B77A8A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043540B-6D66-4511-9D32-1E8CA88DB2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B6D450-98FD-4376-A79C-21156FB5B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00C6-E799-4A4B-89E9-B569370ABD14}" type="datetimeFigureOut">
              <a:rPr lang="de-DE" smtClean="0"/>
              <a:t>11.10.2022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9653E9-05EF-4675-A044-1323A4728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1167D0-DB99-4241-ABB6-85803D4E9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EA7C-AB25-473B-891A-5D496290A6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7397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3DDEAA-B3A0-4F2B-9C45-C751E3BA8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8B46416-1B58-4247-820D-13A3791D8F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313B7F-FE83-453F-8FDC-0FE8B2A33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00C6-E799-4A4B-89E9-B569370ABD14}" type="datetimeFigureOut">
              <a:rPr lang="de-DE" smtClean="0"/>
              <a:t>11.10.2022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B4C880-3BEF-4141-882C-76D94C13D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D80D2C-9B71-4D75-AA82-A61BECE90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EA7C-AB25-473B-891A-5D496290A6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4595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6B8A077-45CB-4857-876F-B6E07858E2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8E78802-62A2-46BA-9E66-AA263F8115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93C900-6B6C-400F-81D3-6B9341DBB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00C6-E799-4A4B-89E9-B569370ABD14}" type="datetimeFigureOut">
              <a:rPr lang="de-DE" smtClean="0"/>
              <a:t>11.10.2022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AA4C9C-054D-4317-9B36-60BC87B00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6CAD907-9061-411D-A899-73740D913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EA7C-AB25-473B-891A-5D496290A6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4608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B3EC0E-C31C-419D-9567-5E7FFF861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DF6F48-C2D3-4340-9D99-9BEC60195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32545F-1812-48EC-B792-BCE14CA49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00C6-E799-4A4B-89E9-B569370ABD14}" type="datetimeFigureOut">
              <a:rPr lang="de-DE" smtClean="0"/>
              <a:t>11.10.2022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A860AAD-CE11-49C3-98AA-0F46D6728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07909B8-6F47-46BD-91FB-ECF37E274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EA7C-AB25-473B-891A-5D496290A6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4701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45B72E-B7CD-4830-B07B-C839E877D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50A2470-282C-4018-9200-767A9342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E70F08-BF98-42C8-8656-D55F2D9AE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00C6-E799-4A4B-89E9-B569370ABD14}" type="datetimeFigureOut">
              <a:rPr lang="de-DE" smtClean="0"/>
              <a:t>11.10.2022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9464BA-8304-4162-9170-1BD050FEC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357BFDB-9755-4CEA-914F-D0EB827B2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EA7C-AB25-473B-891A-5D496290A6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646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D5599C-46B8-493E-9CCF-9A7B929B1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DAD0E5-F40F-4597-BBA9-E0650E35D8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DB58C8A-BF86-47CB-8FEE-D1EA43B5A9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6E945BC-9C99-4AE3-9936-9033C7EA8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00C6-E799-4A4B-89E9-B569370ABD14}" type="datetimeFigureOut">
              <a:rPr lang="de-DE" smtClean="0"/>
              <a:t>11.10.2022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4F86066-CC67-4D08-9334-6AD8D09B6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EFBB05A-46C3-40BB-AAF5-027388144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EA7C-AB25-473B-891A-5D496290A6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166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5CB774-6D60-4CCB-848E-8DF419892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6D1EAE4-529D-4EC3-A175-E78FB28B0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1B41E5B-B0E6-4E69-8163-08FC1F555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DACA781-E5EF-49E1-BE84-F07A022957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41CF9B4-986B-414E-9BE4-4145229014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199AB1E-81B9-4803-9A98-CC37DBD0C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00C6-E799-4A4B-89E9-B569370ABD14}" type="datetimeFigureOut">
              <a:rPr lang="de-DE" smtClean="0"/>
              <a:t>11.10.2022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C0BC4D5-22A7-4984-AB68-CD8BF2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2F247CC-520A-420E-8744-2373433D0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EA7C-AB25-473B-891A-5D496290A6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977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387C68-050D-4020-BE7D-6A22A8A42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C68AAE0-CDF5-4819-B5A0-3842FC79A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00C6-E799-4A4B-89E9-B569370ABD14}" type="datetimeFigureOut">
              <a:rPr lang="de-DE" smtClean="0"/>
              <a:t>11.10.2022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58C82E0-E62D-4D30-9BB1-E176BF8FE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308CF8B-FB9E-453C-8E8B-81DE85573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EA7C-AB25-473B-891A-5D496290A6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236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6F2ED2F-D47C-44CE-97BB-17FE8BD25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00C6-E799-4A4B-89E9-B569370ABD14}" type="datetimeFigureOut">
              <a:rPr lang="de-DE" smtClean="0"/>
              <a:t>11.10.2022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FEE74E8-C6D4-4310-86D3-F215C5055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6F00311-4A1E-4232-81D3-E5BA42DAB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EA7C-AB25-473B-891A-5D496290A6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722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A6657D-3695-47C1-9C1D-5CB196C31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3D0812-4B19-4773-B60D-A7A4DCE1E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E4ED5D6-D5DD-4192-8410-0BC94B166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C80275-2CB8-4C99-BF1C-151A1DCA5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00C6-E799-4A4B-89E9-B569370ABD14}" type="datetimeFigureOut">
              <a:rPr lang="de-DE" smtClean="0"/>
              <a:t>11.10.2022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045F65F-515A-48E9-944A-BDC760494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D7A22C1-7A8A-4A14-9891-4FE154E79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EA7C-AB25-473B-891A-5D496290A6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6544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475DE9-9A19-40CE-951A-3D448356A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C767B24-28D1-4651-9654-C6FEA31C32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93DE9DF-F00F-417F-B2C0-90D83B346F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41EE9E3-E1A0-452D-A133-A43971933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00C6-E799-4A4B-89E9-B569370ABD14}" type="datetimeFigureOut">
              <a:rPr lang="de-DE" smtClean="0"/>
              <a:t>11.10.2022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750F0DC-0B72-499D-BE1C-87E37EB08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11316D3-5302-4336-8EB2-DC28CB8C1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2EA7C-AB25-473B-891A-5D496290A6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9112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F9E0FD7-3E7D-4943-B702-30C0093E6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6C46072-015E-4041-98FA-B5577678E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39A91C-6012-49F8-8F92-A4C54D2270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600C6-E799-4A4B-89E9-B569370ABD14}" type="datetimeFigureOut">
              <a:rPr lang="de-DE" smtClean="0"/>
              <a:t>11.10.2022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35FA69C-7B1B-499F-88BE-EB6746781B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7A93D6-F546-49E9-ACC3-D22897F4E1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2EA7C-AB25-473B-891A-5D496290A61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845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14062" y="1988821"/>
            <a:ext cx="8161020" cy="3810477"/>
          </a:xfrm>
        </p:spPr>
        <p:txBody>
          <a:bodyPr/>
          <a:lstStyle/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>
              <a:buFontTx/>
              <a:buNone/>
            </a:pPr>
            <a:r>
              <a:rPr lang="fr-BE" altLang="fr-FR"/>
              <a:t> </a:t>
            </a:r>
            <a:endParaRPr lang="fr-FR" altLang="fr-FR"/>
          </a:p>
        </p:txBody>
      </p:sp>
      <p:pic>
        <p:nvPicPr>
          <p:cNvPr id="30724" name="Picture 3" descr="logo2911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2682" y="3104674"/>
            <a:ext cx="7560945" cy="261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2893161" y="318612"/>
            <a:ext cx="6334244" cy="2671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048" tIns="47024" rIns="94048" bIns="47024">
            <a:spAutoFit/>
          </a:bodyPr>
          <a:lstStyle>
            <a:lvl1pPr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fr-FR" sz="5580" dirty="0">
                <a:latin typeface="Verdana" panose="020B0604030504040204" pitchFamily="34" charset="0"/>
              </a:rPr>
              <a:t>Die kostenlose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fr-FR" sz="5580" dirty="0">
                <a:latin typeface="Verdana" panose="020B0604030504040204" pitchFamily="34" charset="0"/>
              </a:rPr>
              <a:t>Versicherung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fr-FR" sz="5580" dirty="0">
                <a:latin typeface="Verdana" panose="020B0604030504040204" pitchFamily="34" charset="0"/>
              </a:rPr>
              <a:t> Ostbelgien</a:t>
            </a:r>
            <a:endParaRPr lang="fr-FR" altLang="fr-FR" sz="5580" dirty="0">
              <a:latin typeface="Verdana" panose="020B0604030504040204" pitchFamily="34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C8D1F1-4C97-4A0A-9F53-5532B7C9AF21}" type="slidenum">
              <a:rPr lang="fr-FR" altLang="fr-FR" smtClean="0"/>
              <a:pPr>
                <a:defRPr/>
              </a:pPr>
              <a:t>1</a:t>
            </a:fld>
            <a:endParaRPr lang="fr-FR" altLang="fr-FR" sz="144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105528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14062" y="1988820"/>
            <a:ext cx="8161020" cy="3600450"/>
          </a:xfrm>
        </p:spPr>
        <p:txBody>
          <a:bodyPr/>
          <a:lstStyle/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>
              <a:buFontTx/>
              <a:buNone/>
            </a:pPr>
            <a:r>
              <a:rPr lang="fr-BE" altLang="fr-FR"/>
              <a:t> </a:t>
            </a:r>
            <a:endParaRPr lang="fr-FR" altLang="fr-FR"/>
          </a:p>
        </p:txBody>
      </p:sp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1786890" y="1700213"/>
            <a:ext cx="864108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de-DE" altLang="fr-FR" sz="207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39941" name="Rectangle 4"/>
          <p:cNvSpPr>
            <a:spLocks noChangeArrowheads="1"/>
          </p:cNvSpPr>
          <p:nvPr/>
        </p:nvSpPr>
        <p:spPr bwMode="auto">
          <a:xfrm>
            <a:off x="1558290" y="1628775"/>
            <a:ext cx="9149715" cy="4104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  <a:p>
            <a:pPr eaLnBrk="1" hangingPunct="1">
              <a:buFontTx/>
              <a:buNone/>
            </a:pPr>
            <a:endParaRPr lang="de-DE" altLang="fr-FR" sz="1620" b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39942" name="Rectangle 5"/>
          <p:cNvSpPr>
            <a:spLocks noChangeArrowheads="1"/>
          </p:cNvSpPr>
          <p:nvPr/>
        </p:nvSpPr>
        <p:spPr bwMode="auto">
          <a:xfrm>
            <a:off x="1483995" y="475774"/>
            <a:ext cx="9412605" cy="499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4572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2) Pauschalentschädigungen :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	Todesfall (pro Unfallopfer)		15.155,37 €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	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	Bleibende Invalidität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	(pro Unfallopfer) 				37.888,41 €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	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	Zeitliche Arbeitsunfähigkeit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	(pro Unfallopfer) = 11,37 € pro Tag ab dem 31. Tag nach dem Unfall. Entschädigung während 75 Wochen (ab dem Tag nach dem Unfall), nach Intervention der Krankenkasse und bis zur Höhe des tatsächlichen Lohnverlustes. </a:t>
            </a:r>
            <a:endParaRPr lang="de-DE" altLang="fr-FR" sz="2880" dirty="0">
              <a:latin typeface="Verdana" panose="020B0604030504040204" pitchFamily="34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C8D1F1-4C97-4A0A-9F53-5532B7C9AF21}" type="slidenum">
              <a:rPr lang="fr-FR" altLang="fr-FR" smtClean="0"/>
              <a:pPr>
                <a:defRPr/>
              </a:pPr>
              <a:t>10</a:t>
            </a:fld>
            <a:endParaRPr lang="fr-FR" altLang="fr-FR" sz="144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44782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14062" y="1988821"/>
            <a:ext cx="8161020" cy="3311843"/>
          </a:xfrm>
        </p:spPr>
        <p:txBody>
          <a:bodyPr/>
          <a:lstStyle/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>
              <a:buFontTx/>
              <a:buNone/>
            </a:pPr>
            <a:r>
              <a:rPr lang="fr-BE" altLang="fr-FR"/>
              <a:t> </a:t>
            </a:r>
            <a:endParaRPr lang="fr-FR" altLang="fr-FR"/>
          </a:p>
        </p:txBody>
      </p:sp>
      <p:sp>
        <p:nvSpPr>
          <p:cNvPr id="40964" name="Rectangle 3"/>
          <p:cNvSpPr>
            <a:spLocks noChangeArrowheads="1"/>
          </p:cNvSpPr>
          <p:nvPr/>
        </p:nvSpPr>
        <p:spPr bwMode="auto">
          <a:xfrm>
            <a:off x="1786890" y="1700213"/>
            <a:ext cx="864108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de-DE" altLang="fr-FR" sz="207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1558290" y="1628775"/>
            <a:ext cx="9149715" cy="4104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  <a:p>
            <a:pPr eaLnBrk="1" hangingPunct="1">
              <a:buFontTx/>
              <a:buNone/>
            </a:pPr>
            <a:endParaRPr lang="de-DE" altLang="fr-FR" sz="1620" b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40966" name="Rectangle 5"/>
          <p:cNvSpPr>
            <a:spLocks noChangeArrowheads="1"/>
          </p:cNvSpPr>
          <p:nvPr/>
        </p:nvSpPr>
        <p:spPr bwMode="auto">
          <a:xfrm>
            <a:off x="1483995" y="475774"/>
            <a:ext cx="9412605" cy="4897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4572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solidFill>
                  <a:srgbClr val="CC3300"/>
                </a:solidFill>
                <a:latin typeface="Verdana" panose="020B0604030504040204" pitchFamily="34" charset="0"/>
              </a:rPr>
              <a:t>  </a:t>
            </a:r>
            <a:endParaRPr lang="de-DE" altLang="fr-FR" sz="288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40967" name="Rectangle 6"/>
          <p:cNvSpPr>
            <a:spLocks noChangeArrowheads="1"/>
          </p:cNvSpPr>
          <p:nvPr/>
        </p:nvSpPr>
        <p:spPr bwMode="auto">
          <a:xfrm>
            <a:off x="1518285" y="404337"/>
            <a:ext cx="8761095" cy="98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>
            <a:spAutoFit/>
          </a:bodyPr>
          <a:lstStyle>
            <a:lvl1pPr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de-DE" altLang="fr-FR" sz="2880">
                <a:latin typeface="Verdana" panose="020B0604030504040204" pitchFamily="34" charset="0"/>
              </a:rPr>
              <a:t>Allgemeine Ausschlüsse hinsichtlich Garantie „Körperschäden“</a:t>
            </a:r>
          </a:p>
        </p:txBody>
      </p:sp>
      <p:sp>
        <p:nvSpPr>
          <p:cNvPr id="40968" name="Text Box 7"/>
          <p:cNvSpPr txBox="1">
            <a:spLocks noChangeArrowheads="1"/>
          </p:cNvSpPr>
          <p:nvPr/>
        </p:nvSpPr>
        <p:spPr bwMode="auto">
          <a:xfrm>
            <a:off x="1538288" y="1934528"/>
            <a:ext cx="8716804" cy="468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>
            <a:spAutoFit/>
          </a:bodyPr>
          <a:lstStyle>
            <a:lvl1pPr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de-DE" altLang="fr-FR" sz="2430">
              <a:latin typeface="Times" panose="02020603050405020304" pitchFamily="18" charset="0"/>
            </a:endParaRPr>
          </a:p>
        </p:txBody>
      </p:sp>
      <p:sp>
        <p:nvSpPr>
          <p:cNvPr id="40969" name="Rectangle 8"/>
          <p:cNvSpPr>
            <a:spLocks noChangeArrowheads="1"/>
          </p:cNvSpPr>
          <p:nvPr/>
        </p:nvSpPr>
        <p:spPr bwMode="auto">
          <a:xfrm>
            <a:off x="2014062" y="1557338"/>
            <a:ext cx="8379619" cy="3834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>
            <a:spAutoFit/>
          </a:bodyPr>
          <a:lstStyle>
            <a:lvl1pPr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fr-FR" sz="2430">
                <a:solidFill>
                  <a:srgbClr val="CC3300"/>
                </a:solidFill>
                <a:latin typeface="Verdana" panose="020B0604030504040204" pitchFamily="34" charset="0"/>
              </a:rPr>
              <a:t>- </a:t>
            </a:r>
            <a:r>
              <a:rPr lang="de-DE" altLang="fr-FR" sz="2430">
                <a:latin typeface="Verdana" panose="020B0604030504040204" pitchFamily="34" charset="0"/>
              </a:rPr>
              <a:t>Verletzungen, die nicht dem Begriff „Unfall“ entsprechen.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de-DE" altLang="fr-FR" sz="2430"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fr-FR" sz="2430">
                <a:latin typeface="Verdana" panose="020B0604030504040204" pitchFamily="34" charset="0"/>
              </a:rPr>
              <a:t>   =&gt; UNFALL = Plötzliches Ereignis, das eine                      Verletzung verursacht und dessen Ursache dem Organismus des Opfers fremd ist.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fr-FR" sz="2430">
                <a:latin typeface="Verdana" panose="020B0604030504040204" pitchFamily="34" charset="0"/>
              </a:rPr>
              <a:t>&gt;&lt; Krankheit !!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de-DE" altLang="fr-FR" sz="2430">
              <a:latin typeface="Verdana" panose="020B060403050404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fr-FR" sz="2430">
                <a:latin typeface="Verdana" panose="020B0604030504040204" pitchFamily="34" charset="0"/>
              </a:rPr>
              <a:t>- Mutwillige Verstümmelung, Selbstmord....</a:t>
            </a:r>
            <a:r>
              <a:rPr lang="de-DE" altLang="fr-FR" sz="2430">
                <a:latin typeface="Times" panose="02020603050405020304" pitchFamily="18" charset="0"/>
              </a:rPr>
              <a:t>                                      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fr-FR" altLang="fr-FR" sz="2430">
              <a:solidFill>
                <a:srgbClr val="CC3300"/>
              </a:solidFill>
              <a:latin typeface="Times" panose="02020603050405020304" pitchFamily="18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C8D1F1-4C97-4A0A-9F53-5532B7C9AF21}" type="slidenum">
              <a:rPr lang="fr-FR" altLang="fr-FR" smtClean="0"/>
              <a:pPr>
                <a:defRPr/>
              </a:pPr>
              <a:t>11</a:t>
            </a:fld>
            <a:endParaRPr lang="fr-FR" altLang="fr-FR" sz="144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96406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14062" y="1988820"/>
            <a:ext cx="8161020" cy="3600450"/>
          </a:xfrm>
        </p:spPr>
        <p:txBody>
          <a:bodyPr/>
          <a:lstStyle/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>
              <a:buFontTx/>
              <a:buNone/>
            </a:pPr>
            <a:r>
              <a:rPr lang="fr-BE" altLang="fr-FR"/>
              <a:t> </a:t>
            </a:r>
            <a:endParaRPr lang="fr-FR" altLang="fr-FR"/>
          </a:p>
        </p:txBody>
      </p:sp>
      <p:sp>
        <p:nvSpPr>
          <p:cNvPr id="41988" name="Rectangle 3"/>
          <p:cNvSpPr>
            <a:spLocks noChangeArrowheads="1"/>
          </p:cNvSpPr>
          <p:nvPr/>
        </p:nvSpPr>
        <p:spPr bwMode="auto">
          <a:xfrm>
            <a:off x="1786890" y="1700213"/>
            <a:ext cx="864108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de-DE" altLang="fr-FR" sz="207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1558290" y="1628775"/>
            <a:ext cx="9149715" cy="4104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  <a:p>
            <a:pPr eaLnBrk="1" hangingPunct="1">
              <a:buFontTx/>
              <a:buNone/>
            </a:pPr>
            <a:endParaRPr lang="de-DE" altLang="fr-FR" sz="1620" b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41990" name="Rectangle 5"/>
          <p:cNvSpPr>
            <a:spLocks noChangeArrowheads="1"/>
          </p:cNvSpPr>
          <p:nvPr/>
        </p:nvSpPr>
        <p:spPr bwMode="auto">
          <a:xfrm>
            <a:off x="1483995" y="475774"/>
            <a:ext cx="9412605" cy="5113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4572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RECHTSSCHUTZ :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43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Bis zu einem Betrag von 50.000,00 € pro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Schadensfall (Honorare, Ermittlungs- und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Verfahrenskosten, Rechtsanwälte, Gutachten)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43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Außerhalb jeglichen Vertragsbereiches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43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Ziel = Wiedergutmachung der Schäden erreichen,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die die Versicherten durch das Verschulden von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Drittpersonen erlitten haben.</a:t>
            </a:r>
            <a:endParaRPr lang="de-DE" altLang="fr-FR" sz="2880">
              <a:latin typeface="Verdana" panose="020B0604030504040204" pitchFamily="34" charset="0"/>
            </a:endParaRPr>
          </a:p>
        </p:txBody>
      </p:sp>
      <p:pic>
        <p:nvPicPr>
          <p:cNvPr id="41991" name="Picture 2" descr="C:\Program Files\Microsoft Office\MEDIA\CAGCAT10\j030084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7802" y="252889"/>
            <a:ext cx="1633061" cy="1375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C8D1F1-4C97-4A0A-9F53-5532B7C9AF21}" type="slidenum">
              <a:rPr lang="fr-FR" altLang="fr-FR" smtClean="0"/>
              <a:pPr>
                <a:defRPr/>
              </a:pPr>
              <a:t>12</a:t>
            </a:fld>
            <a:endParaRPr lang="fr-FR" altLang="fr-FR" sz="144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12256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14062" y="1988820"/>
            <a:ext cx="8161020" cy="3600450"/>
          </a:xfrm>
        </p:spPr>
        <p:txBody>
          <a:bodyPr/>
          <a:lstStyle/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>
              <a:buFontTx/>
              <a:buNone/>
            </a:pPr>
            <a:r>
              <a:rPr lang="fr-BE" altLang="fr-FR"/>
              <a:t> </a:t>
            </a:r>
            <a:endParaRPr lang="fr-FR" altLang="fr-FR"/>
          </a:p>
        </p:txBody>
      </p:sp>
      <p:sp>
        <p:nvSpPr>
          <p:cNvPr id="43012" name="Rectangle 3"/>
          <p:cNvSpPr>
            <a:spLocks noChangeArrowheads="1"/>
          </p:cNvSpPr>
          <p:nvPr/>
        </p:nvSpPr>
        <p:spPr bwMode="auto">
          <a:xfrm>
            <a:off x="1786890" y="1700213"/>
            <a:ext cx="864108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de-DE" altLang="fr-FR" sz="207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1558290" y="1628775"/>
            <a:ext cx="9149715" cy="4104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  <a:p>
            <a:pPr eaLnBrk="1" hangingPunct="1">
              <a:buFontTx/>
              <a:buNone/>
            </a:pPr>
            <a:endParaRPr lang="de-DE" altLang="fr-FR" sz="1620" b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43014" name="Rectangle 5"/>
          <p:cNvSpPr>
            <a:spLocks noChangeArrowheads="1"/>
          </p:cNvSpPr>
          <p:nvPr/>
        </p:nvSpPr>
        <p:spPr bwMode="auto">
          <a:xfrm>
            <a:off x="1295400" y="475774"/>
            <a:ext cx="96012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4572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RECHTSSCHUTZ :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43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Keine Eintreibung erfolgt :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43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-gegen den Versicherungsnehmer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-gegen eine Person, die zum Zeitpunkt des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 Schadens durch die Garantie „Haftpflicht“ der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 vorstehend beschriebenen Versicherung gedeckt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 ist;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-für Sachschäden, deren Betrag unter 125,00 €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 liegt.</a:t>
            </a:r>
            <a:endParaRPr lang="de-DE" altLang="fr-FR" sz="2880">
              <a:latin typeface="Verdana" panose="020B0604030504040204" pitchFamily="34" charset="0"/>
            </a:endParaRPr>
          </a:p>
        </p:txBody>
      </p:sp>
      <p:pic>
        <p:nvPicPr>
          <p:cNvPr id="43015" name="Picture 2" descr="C:\Program Files\Microsoft Office\MEDIA\CAGCAT10\j030084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7802" y="252889"/>
            <a:ext cx="1633061" cy="1375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C8D1F1-4C97-4A0A-9F53-5532B7C9AF21}" type="slidenum">
              <a:rPr lang="fr-FR" altLang="fr-FR" smtClean="0"/>
              <a:pPr>
                <a:defRPr/>
              </a:pPr>
              <a:t>13</a:t>
            </a:fld>
            <a:endParaRPr lang="fr-FR" altLang="fr-FR" sz="144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80798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14062" y="1988820"/>
            <a:ext cx="8161020" cy="3600450"/>
          </a:xfrm>
        </p:spPr>
        <p:txBody>
          <a:bodyPr/>
          <a:lstStyle/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>
              <a:buFontTx/>
              <a:buNone/>
            </a:pPr>
            <a:r>
              <a:rPr lang="fr-BE" altLang="fr-FR"/>
              <a:t> </a:t>
            </a:r>
            <a:endParaRPr lang="fr-FR" altLang="fr-FR"/>
          </a:p>
        </p:txBody>
      </p:sp>
      <p:sp>
        <p:nvSpPr>
          <p:cNvPr id="44036" name="Rectangle 3"/>
          <p:cNvSpPr>
            <a:spLocks noChangeArrowheads="1"/>
          </p:cNvSpPr>
          <p:nvPr/>
        </p:nvSpPr>
        <p:spPr bwMode="auto">
          <a:xfrm>
            <a:off x="1786890" y="1700213"/>
            <a:ext cx="864108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de-DE" altLang="fr-FR" sz="207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1558290" y="1628775"/>
            <a:ext cx="9149715" cy="4104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  <a:p>
            <a:pPr eaLnBrk="1" hangingPunct="1">
              <a:buFontTx/>
              <a:buNone/>
            </a:pPr>
            <a:endParaRPr lang="de-DE" altLang="fr-FR" sz="1620" b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44038" name="Rectangle 5"/>
          <p:cNvSpPr>
            <a:spLocks noChangeArrowheads="1"/>
          </p:cNvSpPr>
          <p:nvPr/>
        </p:nvSpPr>
        <p:spPr bwMode="auto">
          <a:xfrm>
            <a:off x="1483995" y="475774"/>
            <a:ext cx="9412605" cy="4897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4572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880">
                <a:latin typeface="Verdana" panose="020B0604030504040204" pitchFamily="34" charset="0"/>
              </a:rPr>
              <a:t>Besondere Bestimmungen :</a:t>
            </a:r>
            <a:endParaRPr lang="de-DE" altLang="fr-FR" sz="243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Die erwähnten Beträge werden indexiert (Index der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Verbraucherpreise);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43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Die genannten Garantien gelten sowohl während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der Aktivität, als auch auf dem Weg zu und von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den Tätigkeiten.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43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Die Versicherung gilt weltweit (mit Ausnahme der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Vereinigten Staaten von Amerika und Kanada)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insofern die Einrichtung in Belgien ansässig ist. </a:t>
            </a:r>
            <a:endParaRPr lang="de-DE" altLang="fr-FR" sz="2880">
              <a:latin typeface="Verdana" panose="020B0604030504040204" pitchFamily="34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C8D1F1-4C97-4A0A-9F53-5532B7C9AF21}" type="slidenum">
              <a:rPr lang="fr-FR" altLang="fr-FR" smtClean="0"/>
              <a:pPr>
                <a:defRPr/>
              </a:pPr>
              <a:t>14</a:t>
            </a:fld>
            <a:endParaRPr lang="fr-FR" altLang="fr-FR" sz="144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02277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14062" y="1988820"/>
            <a:ext cx="8161020" cy="3600450"/>
          </a:xfrm>
        </p:spPr>
        <p:txBody>
          <a:bodyPr/>
          <a:lstStyle/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>
              <a:buFontTx/>
              <a:buNone/>
            </a:pPr>
            <a:r>
              <a:rPr lang="fr-BE" altLang="fr-FR"/>
              <a:t> </a:t>
            </a:r>
            <a:endParaRPr lang="fr-FR" altLang="fr-FR"/>
          </a:p>
        </p:txBody>
      </p:sp>
      <p:sp>
        <p:nvSpPr>
          <p:cNvPr id="45060" name="Rectangle 3"/>
          <p:cNvSpPr>
            <a:spLocks noChangeArrowheads="1"/>
          </p:cNvSpPr>
          <p:nvPr/>
        </p:nvSpPr>
        <p:spPr bwMode="auto">
          <a:xfrm>
            <a:off x="1786890" y="1700213"/>
            <a:ext cx="864108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de-DE" altLang="fr-FR" sz="207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45061" name="Rectangle 4"/>
          <p:cNvSpPr>
            <a:spLocks noChangeArrowheads="1"/>
          </p:cNvSpPr>
          <p:nvPr/>
        </p:nvSpPr>
        <p:spPr bwMode="auto">
          <a:xfrm>
            <a:off x="1558290" y="1628775"/>
            <a:ext cx="9149715" cy="4104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  <a:p>
            <a:pPr eaLnBrk="1" hangingPunct="1">
              <a:buFontTx/>
              <a:buNone/>
            </a:pPr>
            <a:endParaRPr lang="de-DE" altLang="fr-FR" sz="1620" b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45062" name="Rectangle 5"/>
          <p:cNvSpPr>
            <a:spLocks noChangeArrowheads="1"/>
          </p:cNvSpPr>
          <p:nvPr/>
        </p:nvSpPr>
        <p:spPr bwMode="auto">
          <a:xfrm>
            <a:off x="256478" y="1"/>
            <a:ext cx="11935522" cy="6020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4572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520" dirty="0">
                <a:latin typeface="Verdana" panose="020B0604030504040204" pitchFamily="34" charset="0"/>
              </a:rPr>
              <a:t>Einige Ausschlüsse hinsichtlich Rechtsschutz und Haftpflicht</a:t>
            </a:r>
          </a:p>
          <a:p>
            <a:pPr algn="ctr"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520" dirty="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070" dirty="0">
                <a:latin typeface="Verdana" panose="020B0604030504040204" pitchFamily="34" charset="0"/>
              </a:rPr>
              <a:t>Kraftfahrzeughaftpflicht !! =&gt; spezifische Gesetzgebung;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070" dirty="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070" dirty="0">
                <a:latin typeface="Verdana" panose="020B0604030504040204" pitchFamily="34" charset="0"/>
              </a:rPr>
              <a:t>Streitigkeiten in Bezug auf Mieten, Eintreibung von Steuern,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070" dirty="0">
                <a:latin typeface="Verdana" panose="020B0604030504040204" pitchFamily="34" charset="0"/>
              </a:rPr>
              <a:t>Abgaben, Gebühren…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070" dirty="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070" dirty="0">
                <a:latin typeface="Verdana" panose="020B0604030504040204" pitchFamily="34" charset="0"/>
              </a:rPr>
              <a:t>Vertragshaftpflicht -&gt;Forderungen gegen Vertragspartner…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07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Schäden, die verursacht werden an beweglichen und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07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unbeweglichen Gütern des Versicherungsnehmers sowie an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07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Gütern, die einem Versicherten anvertraut, geliehen oder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07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vermietet werden oder diesem ausgehändigt werden, um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07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gebraucht, aufbewahrt, bearbeitet, repariert oder befördert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07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zu werden…..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430" dirty="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880" dirty="0">
              <a:latin typeface="Verdana" panose="020B0604030504040204" pitchFamily="34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C8D1F1-4C97-4A0A-9F53-5532B7C9AF21}" type="slidenum">
              <a:rPr lang="fr-FR" altLang="fr-FR" smtClean="0"/>
              <a:pPr>
                <a:defRPr/>
              </a:pPr>
              <a:t>15</a:t>
            </a:fld>
            <a:endParaRPr lang="fr-FR" altLang="fr-FR" sz="144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62388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14062" y="1988820"/>
            <a:ext cx="8161020" cy="3600450"/>
          </a:xfrm>
        </p:spPr>
        <p:txBody>
          <a:bodyPr/>
          <a:lstStyle/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>
              <a:buFontTx/>
              <a:buNone/>
            </a:pPr>
            <a:r>
              <a:rPr lang="fr-BE" altLang="fr-FR"/>
              <a:t> </a:t>
            </a:r>
            <a:endParaRPr lang="fr-FR" altLang="fr-FR"/>
          </a:p>
        </p:txBody>
      </p:sp>
      <p:sp>
        <p:nvSpPr>
          <p:cNvPr id="32772" name="Rectangle 3"/>
          <p:cNvSpPr>
            <a:spLocks noChangeArrowheads="1"/>
          </p:cNvSpPr>
          <p:nvPr/>
        </p:nvSpPr>
        <p:spPr bwMode="auto">
          <a:xfrm>
            <a:off x="1295400" y="404338"/>
            <a:ext cx="9236869" cy="1701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>
            <a:spAutoFit/>
          </a:bodyPr>
          <a:lstStyle>
            <a:lvl1pPr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fr-FR" sz="2430" u="sng">
                <a:latin typeface="Verdana" panose="020B0604030504040204" pitchFamily="34" charset="0"/>
              </a:rPr>
              <a:t>Welche Einrichtungen können diese Versicherung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fr-FR" sz="2430" u="sng">
                <a:latin typeface="Verdana" panose="020B0604030504040204" pitchFamily="34" charset="0"/>
              </a:rPr>
              <a:t>NICHT beanspruchen :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fr-FR" sz="558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  <a:endParaRPr lang="fr-FR" altLang="fr-FR" sz="558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32773" name="Rectangle 4"/>
          <p:cNvSpPr>
            <a:spLocks noChangeArrowheads="1"/>
          </p:cNvSpPr>
          <p:nvPr/>
        </p:nvSpPr>
        <p:spPr bwMode="auto">
          <a:xfrm>
            <a:off x="1786890" y="1700213"/>
            <a:ext cx="864108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de-DE" altLang="fr-FR" sz="207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32774" name="Rectangle 5"/>
          <p:cNvSpPr>
            <a:spLocks noChangeArrowheads="1"/>
          </p:cNvSpPr>
          <p:nvPr/>
        </p:nvSpPr>
        <p:spPr bwMode="auto">
          <a:xfrm>
            <a:off x="1711167" y="1413034"/>
            <a:ext cx="8771096" cy="4103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fr-FR" sz="2070">
                <a:latin typeface="Verdana" panose="020B0604030504040204" pitchFamily="34" charset="0"/>
              </a:rPr>
              <a:t>-Freiwilligeneinrichtungen, die selbst eine Persönlich-</a:t>
            </a:r>
          </a:p>
          <a:p>
            <a:pPr eaLnBrk="1" hangingPunct="1">
              <a:buFontTx/>
              <a:buNone/>
            </a:pPr>
            <a:r>
              <a:rPr lang="de-DE" altLang="fr-FR" sz="2070">
                <a:latin typeface="Verdana" panose="020B0604030504040204" pitchFamily="34" charset="0"/>
              </a:rPr>
              <a:t>  keit des öffentlichen Rechts sind;</a:t>
            </a:r>
          </a:p>
          <a:p>
            <a:pPr eaLnBrk="1" hangingPunct="1">
              <a:buFontTx/>
              <a:buNone/>
            </a:pPr>
            <a:endParaRPr lang="de-DE" altLang="fr-FR" sz="2070">
              <a:latin typeface="Verdan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de-DE" altLang="fr-FR" sz="2070">
                <a:latin typeface="Verdana" panose="020B0604030504040204" pitchFamily="34" charset="0"/>
              </a:rPr>
              <a:t>-Freiwilligeneinrichtungen, die ein besonderes Verhält-</a:t>
            </a:r>
          </a:p>
          <a:p>
            <a:pPr eaLnBrk="1" hangingPunct="1">
              <a:buFontTx/>
              <a:buNone/>
            </a:pPr>
            <a:r>
              <a:rPr lang="de-DE" altLang="fr-FR" sz="2070">
                <a:latin typeface="Verdana" panose="020B0604030504040204" pitchFamily="34" charset="0"/>
              </a:rPr>
              <a:t>  nis zu den öffentlichen Körperschaften  haben weil</a:t>
            </a:r>
          </a:p>
          <a:p>
            <a:pPr eaLnBrk="1" hangingPunct="1">
              <a:buFontTx/>
              <a:buNone/>
            </a:pPr>
            <a:r>
              <a:rPr lang="de-DE" altLang="fr-FR" sz="2070">
                <a:latin typeface="Verdana" panose="020B0604030504040204" pitchFamily="34" charset="0"/>
              </a:rPr>
              <a:t>  eines oder mehrere ihrer Organe mehr als zur Hälfte</a:t>
            </a:r>
          </a:p>
          <a:p>
            <a:pPr eaLnBrk="1" hangingPunct="1">
              <a:buFontTx/>
              <a:buNone/>
            </a:pPr>
            <a:r>
              <a:rPr lang="de-DE" altLang="fr-FR" sz="2070">
                <a:latin typeface="Verdana" panose="020B0604030504040204" pitchFamily="34" charset="0"/>
              </a:rPr>
              <a:t>  aus Provinzialräten, Gemeinderatsmitgliedern oder</a:t>
            </a:r>
          </a:p>
          <a:p>
            <a:pPr eaLnBrk="1" hangingPunct="1">
              <a:buFontTx/>
              <a:buNone/>
            </a:pPr>
            <a:r>
              <a:rPr lang="de-DE" altLang="fr-FR" sz="2070">
                <a:latin typeface="Verdana" panose="020B0604030504040204" pitchFamily="34" charset="0"/>
              </a:rPr>
              <a:t>  Mitgliedern des Schöffenkollegiums bestehen, oder</a:t>
            </a:r>
          </a:p>
          <a:p>
            <a:pPr eaLnBrk="1" hangingPunct="1">
              <a:buFontTx/>
              <a:buNone/>
            </a:pPr>
            <a:r>
              <a:rPr lang="de-DE" altLang="fr-FR" sz="2070">
                <a:latin typeface="Verdana" panose="020B0604030504040204" pitchFamily="34" charset="0"/>
              </a:rPr>
              <a:t>  weil mehr als die Hälfte der Mitglieder ihrer Organe</a:t>
            </a:r>
          </a:p>
          <a:p>
            <a:pPr eaLnBrk="1" hangingPunct="1">
              <a:buFontTx/>
              <a:buNone/>
            </a:pPr>
            <a:r>
              <a:rPr lang="de-DE" altLang="fr-FR" sz="2070">
                <a:latin typeface="Verdana" panose="020B0604030504040204" pitchFamily="34" charset="0"/>
              </a:rPr>
              <a:t>  von diesen Personen benannt oder vorgeschlagen</a:t>
            </a:r>
          </a:p>
          <a:p>
            <a:pPr eaLnBrk="1" hangingPunct="1">
              <a:buFontTx/>
              <a:buNone/>
            </a:pPr>
            <a:r>
              <a:rPr lang="de-DE" altLang="fr-FR" sz="2070">
                <a:latin typeface="Verdana" panose="020B0604030504040204" pitchFamily="34" charset="0"/>
              </a:rPr>
              <a:t>  werden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C8D1F1-4C97-4A0A-9F53-5532B7C9AF21}" type="slidenum">
              <a:rPr lang="fr-FR" altLang="fr-FR" smtClean="0"/>
              <a:pPr>
                <a:defRPr/>
              </a:pPr>
              <a:t>2</a:t>
            </a:fld>
            <a:endParaRPr lang="fr-FR" altLang="fr-FR" sz="144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77784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14062" y="1988821"/>
            <a:ext cx="8161020" cy="3810477"/>
          </a:xfrm>
        </p:spPr>
        <p:txBody>
          <a:bodyPr/>
          <a:lstStyle/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>
              <a:buFontTx/>
              <a:buNone/>
            </a:pPr>
            <a:r>
              <a:rPr lang="fr-BE" altLang="fr-FR"/>
              <a:t> </a:t>
            </a:r>
            <a:endParaRPr lang="fr-FR" altLang="fr-FR"/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2708537" y="524352"/>
            <a:ext cx="6452032" cy="95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048" tIns="47024" rIns="94048" bIns="47024">
            <a:spAutoFit/>
          </a:bodyPr>
          <a:lstStyle>
            <a:lvl1pPr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fr-FR" sz="4500"/>
              <a:t>Wer wird versichert  ?</a:t>
            </a:r>
            <a:r>
              <a:rPr lang="de-DE" altLang="fr-FR" sz="5580">
                <a:latin typeface="Verdana" panose="020B0604030504040204" pitchFamily="34" charset="0"/>
              </a:rPr>
              <a:t> </a:t>
            </a:r>
            <a:endParaRPr lang="fr-FR" altLang="fr-FR" sz="5580">
              <a:latin typeface="Verdana" panose="020B0604030504040204" pitchFamily="34" charset="0"/>
            </a:endParaRPr>
          </a:p>
        </p:txBody>
      </p:sp>
      <p:sp>
        <p:nvSpPr>
          <p:cNvPr id="31749" name="Rectangle 4"/>
          <p:cNvSpPr>
            <a:spLocks noChangeArrowheads="1"/>
          </p:cNvSpPr>
          <p:nvPr/>
        </p:nvSpPr>
        <p:spPr bwMode="auto">
          <a:xfrm>
            <a:off x="1786890" y="1915955"/>
            <a:ext cx="8641080" cy="2837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DE" altLang="fr-FR" sz="2070">
                <a:latin typeface="Verdana" panose="020B0604030504040204" pitchFamily="34" charset="0"/>
              </a:rPr>
              <a:t>Die Versicherung deckt die Freiwilligenorganisation und Ehrenamtliche während ihrer Tätigkeit und auf dem Weg zu und von der besagten Tätigkeit. </a:t>
            </a:r>
          </a:p>
          <a:p>
            <a:pPr eaLnBrk="1" hangingPunct="1">
              <a:lnSpc>
                <a:spcPct val="90000"/>
              </a:lnSpc>
            </a:pPr>
            <a:endParaRPr lang="de-DE" altLang="fr-FR" sz="2070">
              <a:latin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de-DE" altLang="fr-FR" sz="2070">
                <a:latin typeface="Verdana" panose="020B0604030504040204" pitchFamily="34" charset="0"/>
              </a:rPr>
              <a:t>Die Versicherung ist aber KEIN Ersatz für bestehende Versicherungen (Kollektivverträge, Haftpflichtversicherung im Sinne des Gesetzes vom 03. Juli 2005) =&gt; sondern eine Erweiterung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C8D1F1-4C97-4A0A-9F53-5532B7C9AF21}" type="slidenum">
              <a:rPr lang="fr-FR" altLang="fr-FR" smtClean="0"/>
              <a:pPr>
                <a:defRPr/>
              </a:pPr>
              <a:t>3</a:t>
            </a:fld>
            <a:endParaRPr lang="fr-FR" altLang="fr-FR" sz="144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77449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14062" y="1988820"/>
            <a:ext cx="8161020" cy="3600450"/>
          </a:xfrm>
        </p:spPr>
        <p:txBody>
          <a:bodyPr/>
          <a:lstStyle/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>
              <a:buFontTx/>
              <a:buNone/>
            </a:pPr>
            <a:r>
              <a:rPr lang="fr-BE" altLang="fr-FR"/>
              <a:t> </a:t>
            </a:r>
            <a:endParaRPr lang="fr-FR" altLang="fr-FR"/>
          </a:p>
        </p:txBody>
      </p:sp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1295400" y="404338"/>
            <a:ext cx="9236869" cy="1701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>
            <a:spAutoFit/>
          </a:bodyPr>
          <a:lstStyle>
            <a:lvl1pPr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fr-FR" sz="2430" u="sng">
                <a:latin typeface="Verdana" panose="020B0604030504040204" pitchFamily="34" charset="0"/>
              </a:rPr>
              <a:t>Welche Einrichtungen können diese Versicherung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fr-FR" sz="2430" u="sng">
                <a:latin typeface="Verdana" panose="020B0604030504040204" pitchFamily="34" charset="0"/>
              </a:rPr>
              <a:t>NICHT beanspruchen :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fr-FR" sz="558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  <a:endParaRPr lang="fr-FR" altLang="fr-FR" sz="558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33797" name="Rectangle 4"/>
          <p:cNvSpPr>
            <a:spLocks noChangeArrowheads="1"/>
          </p:cNvSpPr>
          <p:nvPr/>
        </p:nvSpPr>
        <p:spPr bwMode="auto">
          <a:xfrm>
            <a:off x="1786890" y="1700213"/>
            <a:ext cx="864108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de-DE" altLang="fr-FR" sz="207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33798" name="Rectangle 5"/>
          <p:cNvSpPr>
            <a:spLocks noChangeArrowheads="1"/>
          </p:cNvSpPr>
          <p:nvPr/>
        </p:nvSpPr>
        <p:spPr bwMode="auto">
          <a:xfrm>
            <a:off x="1711167" y="1628775"/>
            <a:ext cx="8693944" cy="3887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070">
                <a:latin typeface="Verdana" panose="020B0604030504040204" pitchFamily="34" charset="0"/>
              </a:rPr>
              <a:t>-Freiwilligeneinrichtungen, die ein besonderes Verhält-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070">
                <a:latin typeface="Verdana" panose="020B0604030504040204" pitchFamily="34" charset="0"/>
              </a:rPr>
              <a:t>  nis zu den öffentlichen Körperschaften haben weil :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070">
                <a:latin typeface="Verdana" panose="020B0604030504040204" pitchFamily="34" charset="0"/>
              </a:rPr>
              <a:t>	- </a:t>
            </a:r>
            <a:r>
              <a:rPr lang="de-DE" altLang="fr-FR" sz="1440">
                <a:latin typeface="Verdana" panose="020B0604030504040204" pitchFamily="34" charset="0"/>
              </a:rPr>
              <a:t>die DG, eine Provinz oder eine Gemeinde oder ihre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1440">
                <a:latin typeface="Verdana" panose="020B0604030504040204" pitchFamily="34" charset="0"/>
              </a:rPr>
              <a:t>   	  Vertreter die Stimmenmehrheit in einem oder in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1440">
                <a:latin typeface="Verdana" panose="020B0604030504040204" pitchFamily="34" charset="0"/>
              </a:rPr>
              <a:t>	  mehreren ihrer Organe haben; 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144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1440">
                <a:latin typeface="Verdana" panose="020B0604030504040204" pitchFamily="34" charset="0"/>
              </a:rPr>
              <a:t>	- mehr als die Hälfte der Finanzmittel aus dem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1440">
                <a:latin typeface="Verdana" panose="020B0604030504040204" pitchFamily="34" charset="0"/>
              </a:rPr>
              <a:t>	  Gemeinschafts-, Provinz- oder Gemeindehaushalt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1440">
                <a:latin typeface="Verdana" panose="020B0604030504040204" pitchFamily="34" charset="0"/>
              </a:rPr>
              <a:t>	  kommt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144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1440">
                <a:latin typeface="Verdana" panose="020B0604030504040204" pitchFamily="34" charset="0"/>
              </a:rPr>
              <a:t>Gemeint sind hier paragemeinschaftliche Einrichtungen oder  Einrichtungen des öffentlichen Rechtes und von Gemeinden/Gemeinschaften abhängige oder finanzierte Organisationen (Kaleido, BRF, ÖSHZ, Interkommunale, …). Es geht nicht um bezuschusste Vereine, die natürlich wohl die Versicherung nutzen dürfen.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C8D1F1-4C97-4A0A-9F53-5532B7C9AF21}" type="slidenum">
              <a:rPr lang="fr-FR" altLang="fr-FR" smtClean="0"/>
              <a:pPr>
                <a:defRPr/>
              </a:pPr>
              <a:t>4</a:t>
            </a:fld>
            <a:endParaRPr lang="fr-FR" altLang="fr-FR" sz="144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85168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14062" y="1988820"/>
            <a:ext cx="8161020" cy="3600450"/>
          </a:xfrm>
        </p:spPr>
        <p:txBody>
          <a:bodyPr/>
          <a:lstStyle/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>
              <a:buFontTx/>
              <a:buNone/>
            </a:pPr>
            <a:r>
              <a:rPr lang="fr-BE" altLang="fr-FR"/>
              <a:t> </a:t>
            </a:r>
            <a:endParaRPr lang="fr-FR" altLang="fr-FR"/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2166496" y="524352"/>
            <a:ext cx="7546114" cy="95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048" tIns="47024" rIns="94048" bIns="47024">
            <a:spAutoFit/>
          </a:bodyPr>
          <a:lstStyle>
            <a:lvl1pPr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altLang="fr-FR" sz="2880" u="sng">
                <a:latin typeface="Verdana" panose="020B0604030504040204" pitchFamily="34" charset="0"/>
              </a:rPr>
              <a:t>Was beinhaltet die Versicherung ?</a:t>
            </a:r>
            <a:r>
              <a:rPr lang="de-DE" altLang="fr-FR" sz="5580">
                <a:latin typeface="Verdana" panose="020B0604030504040204" pitchFamily="34" charset="0"/>
              </a:rPr>
              <a:t> </a:t>
            </a:r>
            <a:endParaRPr lang="fr-FR" altLang="fr-FR" sz="5580">
              <a:latin typeface="Verdana" panose="020B0604030504040204" pitchFamily="34" charset="0"/>
            </a:endParaRP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1786890" y="1700213"/>
            <a:ext cx="864108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de-DE" altLang="fr-FR" sz="207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34822" name="Rectangle 5"/>
          <p:cNvSpPr>
            <a:spLocks noChangeArrowheads="1"/>
          </p:cNvSpPr>
          <p:nvPr/>
        </p:nvSpPr>
        <p:spPr bwMode="auto">
          <a:xfrm>
            <a:off x="1558290" y="1628775"/>
            <a:ext cx="9149715" cy="4104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  <a:p>
            <a:pPr eaLnBrk="1" hangingPunct="1">
              <a:buFontTx/>
              <a:buNone/>
            </a:pPr>
            <a:endParaRPr lang="de-DE" altLang="fr-FR" sz="1620" b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34823" name="Rectangle 6"/>
          <p:cNvSpPr>
            <a:spLocks noChangeArrowheads="1"/>
          </p:cNvSpPr>
          <p:nvPr/>
        </p:nvSpPr>
        <p:spPr bwMode="auto">
          <a:xfrm>
            <a:off x="1711167" y="1628775"/>
            <a:ext cx="864108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fr-FR" sz="2880">
                <a:latin typeface="Verdana" panose="020B0604030504040204" pitchFamily="34" charset="0"/>
              </a:rPr>
              <a:t>Haftpflicht</a:t>
            </a:r>
          </a:p>
          <a:p>
            <a:pPr eaLnBrk="1" hangingPunct="1">
              <a:buFontTx/>
              <a:buNone/>
            </a:pPr>
            <a:endParaRPr lang="de-DE" altLang="fr-FR" sz="2880">
              <a:latin typeface="Verdana" panose="020B0604030504040204" pitchFamily="34" charset="0"/>
            </a:endParaRPr>
          </a:p>
          <a:p>
            <a:pPr eaLnBrk="1" hangingPunct="1"/>
            <a:r>
              <a:rPr lang="de-DE" altLang="fr-FR" sz="2880">
                <a:latin typeface="Verdana" panose="020B0604030504040204" pitchFamily="34" charset="0"/>
              </a:rPr>
              <a:t>Zivil- und strafrechtliche Verteidigung</a:t>
            </a:r>
          </a:p>
          <a:p>
            <a:pPr eaLnBrk="1" hangingPunct="1">
              <a:buFontTx/>
              <a:buNone/>
            </a:pPr>
            <a:endParaRPr lang="de-DE" altLang="fr-FR" sz="2880">
              <a:latin typeface="Verdana" panose="020B0604030504040204" pitchFamily="34" charset="0"/>
            </a:endParaRPr>
          </a:p>
          <a:p>
            <a:pPr eaLnBrk="1" hangingPunct="1"/>
            <a:r>
              <a:rPr lang="de-DE" altLang="fr-FR" sz="2880">
                <a:latin typeface="Verdana" panose="020B0604030504040204" pitchFamily="34" charset="0"/>
              </a:rPr>
              <a:t>Körperschäden</a:t>
            </a:r>
          </a:p>
          <a:p>
            <a:pPr eaLnBrk="1" hangingPunct="1">
              <a:buFontTx/>
              <a:buNone/>
            </a:pPr>
            <a:endParaRPr lang="de-DE" altLang="fr-FR" sz="2880">
              <a:latin typeface="Verdana" panose="020B0604030504040204" pitchFamily="34" charset="0"/>
            </a:endParaRPr>
          </a:p>
          <a:p>
            <a:pPr eaLnBrk="1" hangingPunct="1"/>
            <a:r>
              <a:rPr lang="de-DE" altLang="fr-FR" sz="2880">
                <a:latin typeface="Verdana" panose="020B0604030504040204" pitchFamily="34" charset="0"/>
              </a:rPr>
              <a:t>Rechtsschutz 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C8D1F1-4C97-4A0A-9F53-5532B7C9AF21}" type="slidenum">
              <a:rPr lang="fr-FR" altLang="fr-FR" smtClean="0"/>
              <a:pPr>
                <a:defRPr/>
              </a:pPr>
              <a:t>5</a:t>
            </a:fld>
            <a:endParaRPr lang="fr-FR" altLang="fr-FR" sz="144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32766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14062" y="1988820"/>
            <a:ext cx="8161020" cy="3600450"/>
          </a:xfrm>
        </p:spPr>
        <p:txBody>
          <a:bodyPr/>
          <a:lstStyle/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>
              <a:buFontTx/>
              <a:buNone/>
            </a:pPr>
            <a:r>
              <a:rPr lang="fr-BE" altLang="fr-FR"/>
              <a:t> </a:t>
            </a:r>
            <a:endParaRPr lang="fr-FR" altLang="fr-FR"/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1786890" y="1700213"/>
            <a:ext cx="864108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de-DE" altLang="fr-FR" sz="207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35845" name="Rectangle 4"/>
          <p:cNvSpPr>
            <a:spLocks noChangeArrowheads="1"/>
          </p:cNvSpPr>
          <p:nvPr/>
        </p:nvSpPr>
        <p:spPr bwMode="auto">
          <a:xfrm>
            <a:off x="1558290" y="1628775"/>
            <a:ext cx="9149715" cy="4104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  <a:p>
            <a:pPr eaLnBrk="1" hangingPunct="1">
              <a:buFontTx/>
              <a:buNone/>
            </a:pPr>
            <a:endParaRPr lang="de-DE" altLang="fr-FR" sz="1620" b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35846" name="Rectangle 5"/>
          <p:cNvSpPr>
            <a:spLocks noChangeArrowheads="1"/>
          </p:cNvSpPr>
          <p:nvPr/>
        </p:nvSpPr>
        <p:spPr bwMode="auto">
          <a:xfrm>
            <a:off x="1483995" y="475775"/>
            <a:ext cx="9412605" cy="4962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fr-FR" sz="2430" dirty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430" dirty="0">
                <a:latin typeface="Verdana" panose="020B0604030504040204" pitchFamily="34" charset="0"/>
              </a:rPr>
              <a:t>Die Deckungsbeträge : </a:t>
            </a:r>
          </a:p>
          <a:p>
            <a:pPr eaLnBrk="1" hangingPunct="1">
              <a:buFontTx/>
              <a:buNone/>
            </a:pPr>
            <a:endParaRPr lang="de-DE" altLang="fr-FR" sz="2430" dirty="0">
              <a:latin typeface="Verdana" panose="020B0604030504040204" pitchFamily="34" charset="0"/>
            </a:endParaRPr>
          </a:p>
          <a:p>
            <a:pPr eaLnBrk="1" hangingPunct="1"/>
            <a:r>
              <a:rPr lang="de-DE" altLang="fr-FR" sz="2430" dirty="0">
                <a:latin typeface="Verdana" panose="020B0604030504040204" pitchFamily="34" charset="0"/>
              </a:rPr>
              <a:t>Im Abschnitt A des Vertrages : Haftpflicht : </a:t>
            </a:r>
          </a:p>
          <a:p>
            <a:pPr eaLnBrk="1" hangingPunct="1">
              <a:buFontTx/>
              <a:buNone/>
            </a:pPr>
            <a:r>
              <a:rPr lang="de-DE" altLang="fr-FR" sz="2430" dirty="0">
                <a:latin typeface="Verdana" panose="020B0604030504040204" pitchFamily="34" charset="0"/>
              </a:rPr>
              <a:t>	</a:t>
            </a:r>
            <a:r>
              <a:rPr lang="de-DE" altLang="fr-FR" sz="2340" dirty="0">
                <a:latin typeface="Verdana" panose="020B0604030504040204" pitchFamily="34" charset="0"/>
              </a:rPr>
              <a:t>Körperschäden (pro Schadensfall)25.588.106,69 €</a:t>
            </a:r>
          </a:p>
          <a:p>
            <a:pPr eaLnBrk="1" hangingPunct="1">
              <a:buFontTx/>
              <a:buNone/>
            </a:pPr>
            <a:r>
              <a:rPr lang="de-DE" altLang="fr-FR" sz="2340" dirty="0">
                <a:latin typeface="Verdana" panose="020B0604030504040204" pitchFamily="34" charset="0"/>
              </a:rPr>
              <a:t>    Sachschäden (pro Schadensfall)    1.279.405,33 €</a:t>
            </a:r>
          </a:p>
          <a:p>
            <a:pPr eaLnBrk="1" hangingPunct="1">
              <a:buFontTx/>
              <a:buNone/>
            </a:pPr>
            <a:endParaRPr lang="de-DE" altLang="fr-FR" sz="2430" dirty="0">
              <a:latin typeface="Verdana" panose="020B0604030504040204" pitchFamily="34" charset="0"/>
            </a:endParaRPr>
          </a:p>
          <a:p>
            <a:pPr eaLnBrk="1" hangingPunct="1"/>
            <a:r>
              <a:rPr lang="de-DE" altLang="fr-FR" sz="2430" dirty="0">
                <a:latin typeface="Verdana" panose="020B0604030504040204" pitchFamily="34" charset="0"/>
              </a:rPr>
              <a:t>Im Abschnitt B des Vertrages : </a:t>
            </a:r>
          </a:p>
          <a:p>
            <a:pPr eaLnBrk="1" hangingPunct="1">
              <a:buFontTx/>
              <a:buNone/>
            </a:pPr>
            <a:r>
              <a:rPr lang="de-DE" altLang="fr-FR" sz="2430" dirty="0">
                <a:latin typeface="Verdana" panose="020B0604030504040204" pitchFamily="34" charset="0"/>
              </a:rPr>
              <a:t>	Zivilrechtliche Verteidigung (siehe vorgenannten Punkt A) </a:t>
            </a:r>
          </a:p>
          <a:p>
            <a:pPr eaLnBrk="1" hangingPunct="1">
              <a:buFontTx/>
              <a:buNone/>
            </a:pPr>
            <a:r>
              <a:rPr lang="de-DE" altLang="fr-FR" sz="2430" dirty="0">
                <a:latin typeface="Verdana" panose="020B0604030504040204" pitchFamily="34" charset="0"/>
              </a:rPr>
              <a:t>	Strafrechtliche Verteidigung (pro Schadensfall) : </a:t>
            </a:r>
          </a:p>
          <a:p>
            <a:pPr eaLnBrk="1" hangingPunct="1">
              <a:buFontTx/>
              <a:buNone/>
            </a:pPr>
            <a:r>
              <a:rPr lang="de-DE" altLang="fr-FR" sz="2430" dirty="0">
                <a:latin typeface="Verdana" panose="020B0604030504040204" pitchFamily="34" charset="0"/>
              </a:rPr>
              <a:t>	50.000,00 €</a:t>
            </a:r>
            <a:endParaRPr lang="de-DE" altLang="fr-FR" sz="2880" dirty="0">
              <a:latin typeface="Verdana" panose="020B0604030504040204" pitchFamily="34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C8D1F1-4C97-4A0A-9F53-5532B7C9AF21}" type="slidenum">
              <a:rPr lang="fr-FR" altLang="fr-FR" smtClean="0"/>
              <a:pPr>
                <a:defRPr/>
              </a:pPr>
              <a:t>6</a:t>
            </a:fld>
            <a:endParaRPr lang="fr-FR" altLang="fr-FR" sz="144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47444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14062" y="1988820"/>
            <a:ext cx="8161020" cy="3600450"/>
          </a:xfrm>
        </p:spPr>
        <p:txBody>
          <a:bodyPr/>
          <a:lstStyle/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>
              <a:buFontTx/>
              <a:buNone/>
            </a:pPr>
            <a:r>
              <a:rPr lang="fr-BE" altLang="fr-FR"/>
              <a:t> </a:t>
            </a:r>
            <a:endParaRPr lang="fr-FR" altLang="fr-FR"/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1786890" y="1700213"/>
            <a:ext cx="864108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de-DE" altLang="fr-FR" sz="207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36869" name="Rectangle 4"/>
          <p:cNvSpPr>
            <a:spLocks noChangeArrowheads="1"/>
          </p:cNvSpPr>
          <p:nvPr/>
        </p:nvSpPr>
        <p:spPr bwMode="auto">
          <a:xfrm>
            <a:off x="1558290" y="1628775"/>
            <a:ext cx="9149715" cy="4104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  <a:p>
            <a:pPr eaLnBrk="1" hangingPunct="1">
              <a:buFontTx/>
              <a:buNone/>
            </a:pPr>
            <a:endParaRPr lang="de-DE" altLang="fr-FR" sz="1620" b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36870" name="Rectangle 5"/>
          <p:cNvSpPr>
            <a:spLocks noChangeArrowheads="1"/>
          </p:cNvSpPr>
          <p:nvPr/>
        </p:nvSpPr>
        <p:spPr bwMode="auto">
          <a:xfrm>
            <a:off x="1483995" y="577216"/>
            <a:ext cx="9412605" cy="5249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4572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Abschnitt C des Vertrages :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43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340">
                <a:latin typeface="Verdana" panose="020B0604030504040204" pitchFamily="34" charset="0"/>
              </a:rPr>
              <a:t>Durch Unfall verursachte Körperschäden bei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340">
                <a:latin typeface="Verdana" panose="020B0604030504040204" pitchFamily="34" charset="0"/>
              </a:rPr>
              <a:t>Freiwilligen, die an der Organisation und Ausführung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340">
                <a:latin typeface="Verdana" panose="020B0604030504040204" pitchFamily="34" charset="0"/>
              </a:rPr>
              <a:t>einer versicherten Tätigkeit mitwirken.</a:t>
            </a:r>
            <a:r>
              <a:rPr lang="de-DE" altLang="fr-FR" sz="2430">
                <a:latin typeface="Verdana" panose="020B0604030504040204" pitchFamily="34" charset="0"/>
              </a:rPr>
              <a:t>  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43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Die gewährten Garantien :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43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1) Die Behandlungskosten :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>
                <a:latin typeface="Verdana" panose="020B0604030504040204" pitchFamily="34" charset="0"/>
              </a:rPr>
              <a:t>	Medizinische Kosten, die im Tarifverzeichnis des LIKIV aufgeführt sind : 100 % des Tarifs (nach Kostenbeteiligung der Krankenkasse) </a:t>
            </a:r>
            <a:endParaRPr lang="de-DE" altLang="fr-FR" sz="2880">
              <a:latin typeface="Verdana" panose="020B0604030504040204" pitchFamily="34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C8D1F1-4C97-4A0A-9F53-5532B7C9AF21}" type="slidenum">
              <a:rPr lang="fr-FR" altLang="fr-FR" smtClean="0"/>
              <a:pPr>
                <a:defRPr/>
              </a:pPr>
              <a:t>7</a:t>
            </a:fld>
            <a:endParaRPr lang="fr-FR" altLang="fr-FR" sz="144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66646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14062" y="1988820"/>
            <a:ext cx="8161020" cy="3600450"/>
          </a:xfrm>
        </p:spPr>
        <p:txBody>
          <a:bodyPr/>
          <a:lstStyle/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>
              <a:buFontTx/>
              <a:buNone/>
            </a:pPr>
            <a:r>
              <a:rPr lang="fr-BE" altLang="fr-FR"/>
              <a:t> </a:t>
            </a:r>
            <a:endParaRPr lang="fr-FR" altLang="fr-FR"/>
          </a:p>
        </p:txBody>
      </p:sp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1786890" y="1700213"/>
            <a:ext cx="864108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de-DE" altLang="fr-FR" sz="207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1558290" y="1628775"/>
            <a:ext cx="9149715" cy="4104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  <a:p>
            <a:pPr eaLnBrk="1" hangingPunct="1">
              <a:buFontTx/>
              <a:buNone/>
            </a:pPr>
            <a:endParaRPr lang="de-DE" altLang="fr-FR" sz="1620" b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37894" name="Rectangle 5"/>
          <p:cNvSpPr>
            <a:spLocks noChangeArrowheads="1"/>
          </p:cNvSpPr>
          <p:nvPr/>
        </p:nvSpPr>
        <p:spPr bwMode="auto">
          <a:xfrm>
            <a:off x="1483995" y="475774"/>
            <a:ext cx="9412605" cy="4897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4572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Die Zahnprothesen : 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  <a:buFontTx/>
              <a:buChar char="-"/>
            </a:pPr>
            <a:r>
              <a:rPr lang="de-DE" altLang="fr-FR" sz="2430" dirty="0">
                <a:latin typeface="Verdana" panose="020B0604030504040204" pitchFamily="34" charset="0"/>
              </a:rPr>
              <a:t>Höchstbetrag pro Schadensfall 	631,47 €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  <a:buFontTx/>
              <a:buChar char="-"/>
            </a:pPr>
            <a:r>
              <a:rPr lang="de-DE" altLang="fr-FR" sz="2430" dirty="0">
                <a:latin typeface="Verdana" panose="020B0604030504040204" pitchFamily="34" charset="0"/>
              </a:rPr>
              <a:t>Höchstbetrag pro Zahn			157,87 €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430" dirty="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Kosten für den Transport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des Opfers =			     Arbeitsunfalltarif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430" dirty="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Beerdigungskosten				783,03 €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430" dirty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430" dirty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880" dirty="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C8D1F1-4C97-4A0A-9F53-5532B7C9AF21}" type="slidenum">
              <a:rPr lang="fr-FR" altLang="fr-FR" smtClean="0"/>
              <a:pPr>
                <a:defRPr/>
              </a:pPr>
              <a:t>8</a:t>
            </a:fld>
            <a:endParaRPr lang="fr-FR" altLang="fr-FR" sz="144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11988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14062" y="1988820"/>
            <a:ext cx="8161020" cy="3600450"/>
          </a:xfrm>
        </p:spPr>
        <p:txBody>
          <a:bodyPr/>
          <a:lstStyle/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/>
            <a:endParaRPr lang="fr-BE" altLang="fr-FR"/>
          </a:p>
          <a:p>
            <a:pPr algn="ctr" eaLnBrk="1" hangingPunct="1">
              <a:buFontTx/>
              <a:buNone/>
            </a:pPr>
            <a:r>
              <a:rPr lang="fr-BE" altLang="fr-FR"/>
              <a:t> </a:t>
            </a:r>
            <a:endParaRPr lang="fr-FR" altLang="fr-FR"/>
          </a:p>
        </p:txBody>
      </p:sp>
      <p:sp>
        <p:nvSpPr>
          <p:cNvPr id="38916" name="Rectangle 3"/>
          <p:cNvSpPr>
            <a:spLocks noChangeArrowheads="1"/>
          </p:cNvSpPr>
          <p:nvPr/>
        </p:nvSpPr>
        <p:spPr bwMode="auto">
          <a:xfrm>
            <a:off x="1786890" y="1700213"/>
            <a:ext cx="864108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endParaRPr lang="de-DE" altLang="fr-FR" sz="207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1558290" y="1628775"/>
            <a:ext cx="9149715" cy="4104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392113" indent="-392113" defTabSz="1044575">
              <a:spcBef>
                <a:spcPct val="20000"/>
              </a:spcBef>
              <a:buClr>
                <a:srgbClr val="FF7A00"/>
              </a:buClr>
              <a:buChar char="•"/>
              <a:defRPr sz="27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4575">
              <a:spcBef>
                <a:spcPct val="20000"/>
              </a:spcBef>
              <a:buClr>
                <a:srgbClr val="027AFF"/>
              </a:buClr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4575">
              <a:spcBef>
                <a:spcPct val="20000"/>
              </a:spcBef>
              <a:buClr>
                <a:srgbClr val="FFCC00"/>
              </a:buClr>
              <a:buChar char="•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4575">
              <a:spcBef>
                <a:spcPct val="20000"/>
              </a:spcBef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4575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4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  <a:p>
            <a:pPr eaLnBrk="1" hangingPunct="1">
              <a:buFontTx/>
              <a:buNone/>
            </a:pPr>
            <a:endParaRPr lang="de-DE" altLang="fr-FR" sz="1620" b="0">
              <a:solidFill>
                <a:srgbClr val="CC3300"/>
              </a:solidFill>
              <a:latin typeface="Verdan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de-DE" altLang="fr-FR" sz="1620" b="0">
                <a:solidFill>
                  <a:srgbClr val="CC3300"/>
                </a:solidFill>
                <a:latin typeface="Verdana" panose="020B0604030504040204" pitchFamily="34" charset="0"/>
              </a:rPr>
              <a:t>	</a:t>
            </a:r>
            <a:r>
              <a:rPr lang="de-DE" altLang="fr-FR" sz="2070">
                <a:solidFill>
                  <a:srgbClr val="CC33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38918" name="Rectangle 5"/>
          <p:cNvSpPr>
            <a:spLocks noChangeArrowheads="1"/>
          </p:cNvSpPr>
          <p:nvPr/>
        </p:nvSpPr>
        <p:spPr bwMode="auto">
          <a:xfrm>
            <a:off x="1483995" y="475774"/>
            <a:ext cx="9412605" cy="4897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8" tIns="47024" rIns="94048" bIns="47024"/>
          <a:lstStyle>
            <a:lvl1pPr marL="457200" indent="-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Schäden an persönlichen Gegenständen der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Versicherten (außer Fahrzeuge) bis zu einem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Betrag von 3.788,84 € und dies nach Anwendung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einer Selbstbeteiligung von 378,88 € pro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Schadensfall.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430" dirty="0">
              <a:latin typeface="Verdana" panose="020B060403050404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Achtung !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Diese Garantie wird nur gewährt, wenn das Opfer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r>
              <a:rPr lang="de-DE" altLang="fr-FR" sz="2430" dirty="0">
                <a:latin typeface="Verdana" panose="020B0604030504040204" pitchFamily="34" charset="0"/>
              </a:rPr>
              <a:t>gleichzeitig Körperschäden erlitten hat. </a:t>
            </a:r>
          </a:p>
          <a:p>
            <a:pPr eaLnBrk="1" hangingPunct="1">
              <a:spcBef>
                <a:spcPct val="20000"/>
              </a:spcBef>
              <a:buClr>
                <a:srgbClr val="FF7A00"/>
              </a:buClr>
            </a:pPr>
            <a:endParaRPr lang="de-DE" altLang="fr-FR" sz="2880" dirty="0">
              <a:solidFill>
                <a:srgbClr val="CC3300"/>
              </a:solidFill>
              <a:latin typeface="Verdana" panose="020B0604030504040204" pitchFamily="34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C8D1F1-4C97-4A0A-9F53-5532B7C9AF21}" type="slidenum">
              <a:rPr lang="fr-FR" altLang="fr-FR" smtClean="0"/>
              <a:pPr>
                <a:defRPr/>
              </a:pPr>
              <a:t>9</a:t>
            </a:fld>
            <a:endParaRPr lang="fr-FR" altLang="fr-FR" sz="144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69235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20a49b16-8cd5-4489-8cd3-8a71803b3d9b" ContentTypeId="0x01010024235A0062B53642BAE1A683D2D4FACC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 AP" ma:contentTypeID="0x01010024235A0062B53642BAE1A683D2D4FACC00D8ED3D19F402C64CB3CDED08A5BA12C6" ma:contentTypeVersion="" ma:contentTypeDescription="Dokument Aktenplan MDG&#10;(DoBu, 13.03.20)" ma:contentTypeScope="" ma:versionID="cc153bf24f79e4c15b1a7d7987b3835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7453313406ef00da903471af3fdc9b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FE35BC-62A1-4313-8ADE-C2ED292EAF8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3CFA3CA-5897-47BD-8114-5740695F1E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A7163D-F1E6-4A16-8352-FA51780295A8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FB9CBC0E-D4FD-4595-B480-FD78CF54C8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878</Words>
  <Application>Microsoft Office PowerPoint</Application>
  <PresentationFormat>Breitbild</PresentationFormat>
  <Paragraphs>252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Times</vt:lpstr>
      <vt:lpstr>Times New Roman</vt:lpstr>
      <vt:lpstr>Verdana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GUBBELS, Dieter</dc:creator>
  <cp:lastModifiedBy>FECK, Carmen</cp:lastModifiedBy>
  <cp:revision>1</cp:revision>
  <dcterms:created xsi:type="dcterms:W3CDTF">2019-09-10T12:32:17Z</dcterms:created>
  <dcterms:modified xsi:type="dcterms:W3CDTF">2022-10-11T08:50:21Z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0x01010024235A0062B53642BAE1A683D2D4FACC00D8ED3D19F402C64CB3CDED08A5BA12C6</vt:lpwstr>
  </property>
  <property fmtid="{D5CDD505-2E9C-101B-9397-08002B2CF9AE}" pid="3" name="Order">
    <vt:r8>10346800</vt:r8>
  </property>
</Properties>
</file>